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649" r:id="rId2"/>
    <p:sldId id="653" r:id="rId3"/>
    <p:sldId id="656" r:id="rId4"/>
    <p:sldId id="657" r:id="rId5"/>
    <p:sldId id="659" r:id="rId6"/>
    <p:sldId id="709" r:id="rId7"/>
    <p:sldId id="710" r:id="rId8"/>
    <p:sldId id="660" r:id="rId9"/>
    <p:sldId id="704" r:id="rId10"/>
    <p:sldId id="648" r:id="rId11"/>
    <p:sldId id="650" r:id="rId12"/>
    <p:sldId id="658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A99361-36EA-689A-1E1E-8506D3C12E01}" name="Reeves,  Kathy" initials="RK" userId="S::12882@apps.everettsd.org::91c987e8-2a23-4cf2-b34a-e205c0197097" providerId="AD"/>
  <p188:author id="{A077058C-BEF6-AAF1-438E-72FF56ACD68C}" name="Scott, Peter D." initials="SD" userId="S::08219@apps.everettsd.org::36ded841-4c62-4cf1-bd16-863984d6cda8" providerId="AD"/>
  <p188:author id="{4B8403EB-4E6A-D9FD-8F31-1FCDFD13CD7C}" name="Tress, Andi" initials="TA" userId="S::12209@apps.everettsd.org::48ce533f-c2a5-4849-97ab-37f096d98e7e" providerId="AD"/>
  <p188:author id="{E98C73FA-8B48-7ACA-B47F-DD47669585E7}" name="Vonogas, Darlene L." initials="VL" userId="S::07232@apps.everettsd.org::73fb4f89-10f5-4411-a85f-6621422ff3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7D3"/>
    <a:srgbClr val="F79646"/>
    <a:srgbClr val="E57200"/>
    <a:srgbClr val="D9531E"/>
    <a:srgbClr val="0A4E7F"/>
    <a:srgbClr val="FBD289"/>
    <a:srgbClr val="F39034"/>
    <a:srgbClr val="E87827"/>
    <a:srgbClr val="1F497D"/>
    <a:srgbClr val="0E3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75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25BE1840-247A-41FF-8B2B-AB6165F7786A}"/>
    <pc:docChg chg="delSld delMainMaster">
      <pc:chgData name="Peters, David S." userId="89b4e851-90dd-44f4-a02f-c1f7ca487ce8" providerId="ADAL" clId="{25BE1840-247A-41FF-8B2B-AB6165F7786A}" dt="2023-08-11T18:53:24.959" v="1" actId="47"/>
      <pc:docMkLst>
        <pc:docMk/>
      </pc:docMkLst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467645560" sldId="390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288030548" sldId="483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85777792" sldId="537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677560774" sldId="601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369426207" sldId="614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4284745329" sldId="615"/>
        </pc:sldMkLst>
      </pc:sldChg>
      <pc:sldChg chg="del">
        <pc:chgData name="Peters, David S." userId="89b4e851-90dd-44f4-a02f-c1f7ca487ce8" providerId="ADAL" clId="{25BE1840-247A-41FF-8B2B-AB6165F7786A}" dt="2023-08-11T18:53:24.959" v="1" actId="47"/>
        <pc:sldMkLst>
          <pc:docMk/>
          <pc:sldMk cId="1705050163" sldId="626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78999294" sldId="632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95850706" sldId="639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4068045196" sldId="642"/>
        </pc:sldMkLst>
      </pc:sldChg>
      <pc:sldChg chg="del">
        <pc:chgData name="Peters, David S." userId="89b4e851-90dd-44f4-a02f-c1f7ca487ce8" providerId="ADAL" clId="{25BE1840-247A-41FF-8B2B-AB6165F7786A}" dt="2023-08-11T18:53:24.959" v="1" actId="47"/>
        <pc:sldMkLst>
          <pc:docMk/>
          <pc:sldMk cId="4200906778" sldId="645"/>
        </pc:sldMkLst>
      </pc:sldChg>
      <pc:sldChg chg="del">
        <pc:chgData name="Peters, David S." userId="89b4e851-90dd-44f4-a02f-c1f7ca487ce8" providerId="ADAL" clId="{25BE1840-247A-41FF-8B2B-AB6165F7786A}" dt="2023-08-11T18:53:24.959" v="1" actId="47"/>
        <pc:sldMkLst>
          <pc:docMk/>
          <pc:sldMk cId="147429613" sldId="646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660407024" sldId="651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915656839" sldId="652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308832975" sldId="654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536418746" sldId="655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008070881" sldId="663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080592312" sldId="664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68277824" sldId="665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248469961" sldId="666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750519710" sldId="667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803572997" sldId="668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461095839" sldId="669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036356260" sldId="670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521042192" sldId="671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225732365" sldId="672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259869354" sldId="673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978461963" sldId="674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942657688" sldId="675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528386062" sldId="676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334011234" sldId="677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388243816" sldId="678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507220726" sldId="679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438293697" sldId="680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383430902" sldId="681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870190753" sldId="682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53907630" sldId="683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628063866" sldId="686"/>
        </pc:sldMkLst>
      </pc:sldChg>
      <pc:sldChg chg="del">
        <pc:chgData name="Peters, David S." userId="89b4e851-90dd-44f4-a02f-c1f7ca487ce8" providerId="ADAL" clId="{25BE1840-247A-41FF-8B2B-AB6165F7786A}" dt="2023-08-11T18:53:24.959" v="1" actId="47"/>
        <pc:sldMkLst>
          <pc:docMk/>
          <pc:sldMk cId="4111115943" sldId="687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463523964" sldId="688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822063810" sldId="689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123932792" sldId="690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835888058" sldId="691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797928593" sldId="692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903932908" sldId="693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920610481" sldId="694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057342236" sldId="695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202495990" sldId="696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187074231" sldId="697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17571414" sldId="698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894235451" sldId="699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767754146" sldId="700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2848682076" sldId="701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1284701469" sldId="702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856713070" sldId="703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4065383835" sldId="706"/>
        </pc:sldMkLst>
      </pc:sldChg>
      <pc:sldChg chg="del">
        <pc:chgData name="Peters, David S." userId="89b4e851-90dd-44f4-a02f-c1f7ca487ce8" providerId="ADAL" clId="{25BE1840-247A-41FF-8B2B-AB6165F7786A}" dt="2023-08-11T18:53:13.032" v="0" actId="47"/>
        <pc:sldMkLst>
          <pc:docMk/>
          <pc:sldMk cId="3679919598" sldId="708"/>
        </pc:sldMkLst>
      </pc:sldChg>
      <pc:sldMasterChg chg="del delSldLayout">
        <pc:chgData name="Peters, David S." userId="89b4e851-90dd-44f4-a02f-c1f7ca487ce8" providerId="ADAL" clId="{25BE1840-247A-41FF-8B2B-AB6165F7786A}" dt="2023-08-11T18:53:13.032" v="0" actId="47"/>
        <pc:sldMasterMkLst>
          <pc:docMk/>
          <pc:sldMasterMk cId="2672844383" sldId="2147483783"/>
        </pc:sldMasterMkLst>
        <pc:sldLayoutChg chg="del">
          <pc:chgData name="Peters, David S." userId="89b4e851-90dd-44f4-a02f-c1f7ca487ce8" providerId="ADAL" clId="{25BE1840-247A-41FF-8B2B-AB6165F7786A}" dt="2023-08-11T18:53:13.032" v="0" actId="47"/>
          <pc:sldLayoutMkLst>
            <pc:docMk/>
            <pc:sldMasterMk cId="2672844383" sldId="2147483783"/>
            <pc:sldLayoutMk cId="1618723139" sldId="2147483787"/>
          </pc:sldLayoutMkLst>
        </pc:sldLayoutChg>
        <pc:sldLayoutChg chg="del">
          <pc:chgData name="Peters, David S." userId="89b4e851-90dd-44f4-a02f-c1f7ca487ce8" providerId="ADAL" clId="{25BE1840-247A-41FF-8B2B-AB6165F7786A}" dt="2023-08-11T18:53:13.032" v="0" actId="47"/>
          <pc:sldLayoutMkLst>
            <pc:docMk/>
            <pc:sldMasterMk cId="2672844383" sldId="2147483783"/>
            <pc:sldLayoutMk cId="194217049" sldId="2147483791"/>
          </pc:sldLayoutMkLst>
        </pc:sldLayoutChg>
      </pc:sldMasterChg>
      <pc:sldMasterChg chg="del delSldLayout">
        <pc:chgData name="Peters, David S." userId="89b4e851-90dd-44f4-a02f-c1f7ca487ce8" providerId="ADAL" clId="{25BE1840-247A-41FF-8B2B-AB6165F7786A}" dt="2023-08-11T18:53:24.959" v="1" actId="47"/>
        <pc:sldMasterMkLst>
          <pc:docMk/>
          <pc:sldMasterMk cId="161306271" sldId="2147483796"/>
        </pc:sldMasterMkLst>
        <pc:sldLayoutChg chg="del">
          <pc:chgData name="Peters, David S." userId="89b4e851-90dd-44f4-a02f-c1f7ca487ce8" providerId="ADAL" clId="{25BE1840-247A-41FF-8B2B-AB6165F7786A}" dt="2023-08-11T18:53:24.959" v="1" actId="47"/>
          <pc:sldLayoutMkLst>
            <pc:docMk/>
            <pc:sldMasterMk cId="161306271" sldId="2147483796"/>
            <pc:sldLayoutMk cId="839757501" sldId="2147483797"/>
          </pc:sldLayoutMkLst>
        </pc:sldLayoutChg>
        <pc:sldLayoutChg chg="del">
          <pc:chgData name="Peters, David S." userId="89b4e851-90dd-44f4-a02f-c1f7ca487ce8" providerId="ADAL" clId="{25BE1840-247A-41FF-8B2B-AB6165F7786A}" dt="2023-08-11T18:53:24.959" v="1" actId="47"/>
          <pc:sldLayoutMkLst>
            <pc:docMk/>
            <pc:sldMasterMk cId="161306271" sldId="2147483796"/>
            <pc:sldLayoutMk cId="1812305689" sldId="2147483799"/>
          </pc:sldLayoutMkLst>
        </pc:sldLayoutChg>
        <pc:sldLayoutChg chg="del">
          <pc:chgData name="Peters, David S." userId="89b4e851-90dd-44f4-a02f-c1f7ca487ce8" providerId="ADAL" clId="{25BE1840-247A-41FF-8B2B-AB6165F7786A}" dt="2023-08-11T18:53:24.959" v="1" actId="47"/>
          <pc:sldLayoutMkLst>
            <pc:docMk/>
            <pc:sldMasterMk cId="161306271" sldId="2147483796"/>
            <pc:sldLayoutMk cId="823771291" sldId="2147483802"/>
          </pc:sldLayoutMkLst>
        </pc:sldLayoutChg>
      </pc:sldMasterChg>
      <pc:sldMasterChg chg="del delSldLayout">
        <pc:chgData name="Peters, David S." userId="89b4e851-90dd-44f4-a02f-c1f7ca487ce8" providerId="ADAL" clId="{25BE1840-247A-41FF-8B2B-AB6165F7786A}" dt="2023-08-11T18:53:13.032" v="0" actId="47"/>
        <pc:sldMasterMkLst>
          <pc:docMk/>
          <pc:sldMasterMk cId="2672844383" sldId="2147483803"/>
        </pc:sldMasterMkLst>
        <pc:sldLayoutChg chg="del">
          <pc:chgData name="Peters, David S." userId="89b4e851-90dd-44f4-a02f-c1f7ca487ce8" providerId="ADAL" clId="{25BE1840-247A-41FF-8B2B-AB6165F7786A}" dt="2023-08-11T18:53:13.032" v="0" actId="47"/>
          <pc:sldLayoutMkLst>
            <pc:docMk/>
            <pc:sldMasterMk cId="2672844383" sldId="2147483803"/>
            <pc:sldLayoutMk cId="2180540861" sldId="2147483788"/>
          </pc:sldLayoutMkLst>
        </pc:sldLayoutChg>
        <pc:sldLayoutChg chg="del">
          <pc:chgData name="Peters, David S." userId="89b4e851-90dd-44f4-a02f-c1f7ca487ce8" providerId="ADAL" clId="{25BE1840-247A-41FF-8B2B-AB6165F7786A}" dt="2023-08-11T18:53:13.032" v="0" actId="47"/>
          <pc:sldLayoutMkLst>
            <pc:docMk/>
            <pc:sldMasterMk cId="2672844383" sldId="2147483803"/>
            <pc:sldLayoutMk cId="1618723139" sldId="2147483804"/>
          </pc:sldLayoutMkLst>
        </pc:sldLayoutChg>
      </pc:sldMasterChg>
      <pc:sldMasterChg chg="del delSldLayout">
        <pc:chgData name="Peters, David S." userId="89b4e851-90dd-44f4-a02f-c1f7ca487ce8" providerId="ADAL" clId="{25BE1840-247A-41FF-8B2B-AB6165F7786A}" dt="2023-08-11T18:53:13.032" v="0" actId="47"/>
        <pc:sldMasterMkLst>
          <pc:docMk/>
          <pc:sldMasterMk cId="2672844383" sldId="2147483805"/>
        </pc:sldMasterMkLst>
        <pc:sldLayoutChg chg="del">
          <pc:chgData name="Peters, David S." userId="89b4e851-90dd-44f4-a02f-c1f7ca487ce8" providerId="ADAL" clId="{25BE1840-247A-41FF-8B2B-AB6165F7786A}" dt="2023-08-11T18:53:13.032" v="0" actId="47"/>
          <pc:sldLayoutMkLst>
            <pc:docMk/>
            <pc:sldMasterMk cId="2672844383" sldId="2147483805"/>
            <pc:sldLayoutMk cId="1618723139" sldId="214748380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9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94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22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83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4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1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3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5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4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9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7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3C6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33218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99" y="650034"/>
            <a:ext cx="8424926" cy="42255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47675" y="671512"/>
            <a:ext cx="8296275" cy="4129088"/>
          </a:xfrm>
          <a:custGeom>
            <a:avLst/>
            <a:gdLst/>
            <a:ahLst/>
            <a:cxnLst/>
            <a:rect l="l" t="t" r="r" b="b"/>
            <a:pathLst>
              <a:path w="8296275" h="5505450">
                <a:moveTo>
                  <a:pt x="8296275" y="0"/>
                </a:moveTo>
                <a:lnTo>
                  <a:pt x="0" y="0"/>
                </a:lnTo>
                <a:lnTo>
                  <a:pt x="0" y="5505450"/>
                </a:lnTo>
                <a:lnTo>
                  <a:pt x="8296275" y="5505450"/>
                </a:lnTo>
                <a:lnTo>
                  <a:pt x="829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13" b="1" i="0">
                <a:solidFill>
                  <a:srgbClr val="D9521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77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97DFA4-32DE-834B-9A88-AF371B8DA06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5A58DF-6489-4747-A52A-6AD4732D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734917"/>
            <a:ext cx="9144000" cy="422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2E71B-CDE2-444F-BE3C-8C0F63244777}"/>
              </a:ext>
            </a:extLst>
          </p:cNvPr>
          <p:cNvSpPr/>
          <p:nvPr userDrawn="1"/>
        </p:nvSpPr>
        <p:spPr>
          <a:xfrm>
            <a:off x="0" y="0"/>
            <a:ext cx="9144000" cy="741717"/>
          </a:xfrm>
          <a:prstGeom prst="rect">
            <a:avLst/>
          </a:pr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5C8D85-4049-3240-B035-750FFDEAA6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70" y="33135"/>
            <a:ext cx="629018" cy="629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59B612-7A47-4F4E-8786-F852DE5AD4F4}"/>
              </a:ext>
            </a:extLst>
          </p:cNvPr>
          <p:cNvSpPr txBox="1"/>
          <p:nvPr userDrawn="1"/>
        </p:nvSpPr>
        <p:spPr>
          <a:xfrm>
            <a:off x="328523" y="4845668"/>
            <a:ext cx="3929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 PUBLIC SCHOOLS   |   August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028CF-A13C-0745-BF15-5DE30F289CB3}"/>
              </a:ext>
            </a:extLst>
          </p:cNvPr>
          <p:cNvSpPr txBox="1"/>
          <p:nvPr userDrawn="1"/>
        </p:nvSpPr>
        <p:spPr>
          <a:xfrm>
            <a:off x="8241030" y="4777088"/>
            <a:ext cx="6185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116D425-89BC-4F44-9025-2937A8134F91}" type="slidenum">
              <a: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90000"/>
                </a:lnSpc>
              </a:pPr>
              <a:t>‹#›</a:t>
            </a:fld>
            <a:endParaRPr 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r/bkHQ3krre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guide.casel.org/uploads/sites/2/2018/12/Indicators-of-Schoolwide-SEL_2_o.pdf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12" Type="http://schemas.openxmlformats.org/officeDocument/2006/relationships/hyperlink" Target="https://www.k12.wa.us/sites/default/files/public/studentsupport/sel/pubdocs/SELStandardsandBenchmarksOnePager.pdf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hyperlink" Target="https://www.k12.wa.us/sites/default/files/public/studentsupport/sel/pubdocs/SELStandardsBenchmarksIndicatorsLongForm.pdf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hyperlink" Target="https://schoolguide.casel.org/uploads/sites/2/2019/07/SEL-in-the-Classroom-Self-Assessment-07.23.19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ushare.everett.k12.wa.us/docushare/dsweb/Get/Document-129259/ES%20-%20Integrated%20SEL%20Curriculum%20Map%202023-24.pdf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share.everett.k12.wa.us/docushare/dsweb/Get/Document-129258/MS%20-%20Integrated%20SEL%20Curriculum%20Map%202023-2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share.everett.k12.wa.us/docushare/dsweb/Get/Document-129260/HS%20-%20Integrated%20SEL%20Curriculum%20Map%202023-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share.everett.k12.wa.us/docushare/dsweb/Get/Document-2052/3204P%20Prohibition%20of%20Harassment%2c%20Intimidation%20or%20Bullying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SEL Student Implementation | Resources &amp; Mapping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black letter with a reflection&#10;&#10;Description automatically generated">
            <a:extLst>
              <a:ext uri="{FF2B5EF4-FFF2-40B4-BE49-F238E27FC236}">
                <a16:creationId xmlns:a16="http://schemas.microsoft.com/office/drawing/2014/main" id="{27210F6B-A2B4-E5B2-D74F-FD3F49C1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6" y="1054592"/>
            <a:ext cx="7908947" cy="1257808"/>
          </a:xfrm>
          <a:prstGeom prst="rect">
            <a:avLst/>
          </a:prstGeom>
        </p:spPr>
      </p:pic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F3F2D785-43AA-190A-4F00-048DAA6B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77" y="2448475"/>
            <a:ext cx="3542023" cy="2030760"/>
          </a:xfrm>
          <a:prstGeom prst="rect">
            <a:avLst/>
          </a:prstGeom>
        </p:spPr>
      </p:pic>
      <p:pic>
        <p:nvPicPr>
          <p:cNvPr id="10" name="Picture 9" descr="A blue and white circle with white text&#10;&#10;Description automatically generated">
            <a:extLst>
              <a:ext uri="{FF2B5EF4-FFF2-40B4-BE49-F238E27FC236}">
                <a16:creationId xmlns:a16="http://schemas.microsoft.com/office/drawing/2014/main" id="{6754FD09-14CD-2181-E84F-5B22F8176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68" r="18827" b="23564"/>
          <a:stretch/>
        </p:blipFill>
        <p:spPr>
          <a:xfrm>
            <a:off x="7601414" y="2473693"/>
            <a:ext cx="1063083" cy="990162"/>
          </a:xfrm>
          <a:prstGeom prst="rect">
            <a:avLst/>
          </a:prstGeom>
        </p:spPr>
      </p:pic>
      <p:pic>
        <p:nvPicPr>
          <p:cNvPr id="1026" name="Picture 2" descr="Casel wheel with rings labeled by Casels core values">
            <a:extLst>
              <a:ext uri="{FF2B5EF4-FFF2-40B4-BE49-F238E27FC236}">
                <a16:creationId xmlns:a16="http://schemas.microsoft.com/office/drawing/2014/main" id="{3FEFCCB6-FDC1-F7AA-7860-3792EE60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69" y="2370752"/>
            <a:ext cx="2186206" cy="21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PI Partnerships | Washington State Department of Agriculture">
            <a:extLst>
              <a:ext uri="{FF2B5EF4-FFF2-40B4-BE49-F238E27FC236}">
                <a16:creationId xmlns:a16="http://schemas.microsoft.com/office/drawing/2014/main" id="{93F956AE-18DA-7228-8751-86515D0A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76" y="3580559"/>
            <a:ext cx="957960" cy="9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6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E2CEEB-ECAF-D4EB-8D74-5716245D348E}"/>
              </a:ext>
            </a:extLst>
          </p:cNvPr>
          <p:cNvSpPr/>
          <p:nvPr/>
        </p:nvSpPr>
        <p:spPr>
          <a:xfrm>
            <a:off x="0" y="735981"/>
            <a:ext cx="9144000" cy="3992136"/>
          </a:xfrm>
          <a:prstGeom prst="rect">
            <a:avLst/>
          </a:prstGeom>
          <a:solidFill>
            <a:srgbClr val="E87827"/>
          </a:solidFill>
          <a:ln>
            <a:solidFill>
              <a:srgbClr val="E57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RULER Posters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14C3E-6A67-E1D0-1101-451EFCABA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" y="760288"/>
            <a:ext cx="2978857" cy="3956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C6293-D03B-593E-540B-6FCDEF934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408" y="760289"/>
            <a:ext cx="3185992" cy="3953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DE84C-7F07-3503-2B4F-FD9AA82CE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042" y="760288"/>
            <a:ext cx="2866729" cy="395376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05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RULER Posters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8EBAD9-5742-91FD-CAAF-EE52801B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48" y="1216814"/>
            <a:ext cx="5110621" cy="2234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4E623-C841-F107-50A3-68BB93D09F1A}"/>
              </a:ext>
            </a:extLst>
          </p:cNvPr>
          <p:cNvSpPr txBox="1"/>
          <p:nvPr/>
        </p:nvSpPr>
        <p:spPr>
          <a:xfrm>
            <a:off x="63878" y="1189744"/>
            <a:ext cx="374243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79646"/>
                </a:solidFill>
                <a:latin typeface="Myriad Pro"/>
              </a:rPr>
              <a:t>Click to access the </a:t>
            </a:r>
          </a:p>
          <a:p>
            <a:pPr algn="ctr">
              <a:defRPr/>
            </a:pPr>
            <a:r>
              <a:rPr lang="en-US" sz="2000" b="1">
                <a:solidFill>
                  <a:srgbClr val="F79646"/>
                </a:solidFill>
                <a:latin typeface="Myriad Pro"/>
                <a:hlinkClick r:id="rId4"/>
              </a:rPr>
              <a:t>RULER poster order form</a:t>
            </a:r>
            <a:br>
              <a:rPr lang="en-US" sz="2000" b="1">
                <a:solidFill>
                  <a:srgbClr val="F79646"/>
                </a:solidFill>
                <a:latin typeface="Myriad Pro"/>
              </a:rPr>
            </a:br>
            <a:r>
              <a:rPr lang="en-US" sz="2000" b="1">
                <a:solidFill>
                  <a:srgbClr val="F79646"/>
                </a:solidFill>
                <a:latin typeface="Myriad Pro"/>
              </a:rPr>
              <a:t>for your school &amp; classrooms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3551A-2B9E-5C8D-7F75-7E89C74D082B}"/>
              </a:ext>
            </a:extLst>
          </p:cNvPr>
          <p:cNvSpPr txBox="1"/>
          <p:nvPr/>
        </p:nvSpPr>
        <p:spPr>
          <a:xfrm>
            <a:off x="519268" y="2228981"/>
            <a:ext cx="2831653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2"/>
                </a:solidFill>
                <a:latin typeface="Calibri"/>
                <a:cs typeface="Calibri"/>
              </a:rPr>
              <a:t>You may choose:</a:t>
            </a:r>
            <a:br>
              <a:rPr lang="en-US" sz="2000">
                <a:solidFill>
                  <a:schemeClr val="tx2"/>
                </a:solidFill>
                <a:latin typeface="Calibri"/>
                <a:cs typeface="Calibri"/>
              </a:rPr>
            </a:br>
            <a:endParaRPr lang="en-US" sz="600">
              <a:solidFill>
                <a:schemeClr val="tx2"/>
              </a:solidFill>
              <a:latin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Type(s)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chemeClr val="tx2"/>
                </a:solidFill>
                <a:latin typeface="Calibri"/>
                <a:cs typeface="Calibri"/>
              </a:rPr>
              <a:t>Size(s)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Quantities of each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A546A-5D80-EF71-0420-5D61C907F623}"/>
              </a:ext>
            </a:extLst>
          </p:cNvPr>
          <p:cNvSpPr txBox="1"/>
          <p:nvPr/>
        </p:nvSpPr>
        <p:spPr>
          <a:xfrm>
            <a:off x="0" y="3926686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39034"/>
                </a:solidFill>
                <a:latin typeface="Calibri"/>
                <a:cs typeface="Calibri"/>
              </a:rPr>
              <a:t>Link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 |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  <a:hlinkClick r:id="rId4"/>
              </a:rPr>
              <a:t>https://forms.office.com/r/bkHQ3krre5 </a:t>
            </a:r>
            <a:endParaRPr lang="en-US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9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RULER &amp; Second Step Dashboard Maintenance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24B71-2009-A589-7649-5C1725BFB4D0}"/>
              </a:ext>
            </a:extLst>
          </p:cNvPr>
          <p:cNvSpPr txBox="1"/>
          <p:nvPr/>
        </p:nvSpPr>
        <p:spPr>
          <a:xfrm>
            <a:off x="390799" y="1170891"/>
            <a:ext cx="811707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57200"/>
                </a:solidFill>
                <a:ea typeface="Calibri"/>
                <a:cs typeface="Calibri"/>
              </a:rPr>
              <a:t>The RULER and Second Step dashboards will be updated centrally by August 25</a:t>
            </a:r>
          </a:p>
          <a:p>
            <a:pPr marL="742950" lvl="1" indent="-285750">
              <a:buFont typeface="Cambria" panose="02040503050406030204" pitchFamily="18" charset="0"/>
              <a:buChar char="▸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To include access for staff new to your school</a:t>
            </a:r>
          </a:p>
          <a:p>
            <a:pPr marL="742950" lvl="1" indent="-285750">
              <a:buFont typeface="Cambria" panose="02040503050406030204" pitchFamily="18" charset="0"/>
              <a:buChar char="▸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To remove staff who are no longer at your school (no longer in EPS or moved to another EPS school)</a:t>
            </a:r>
            <a:br>
              <a:rPr lang="en-US" dirty="0">
                <a:solidFill>
                  <a:schemeClr val="tx2"/>
                </a:solidFill>
                <a:ea typeface="Calibri"/>
                <a:cs typeface="Calibri"/>
              </a:rPr>
            </a:b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57200"/>
                </a:solidFill>
                <a:ea typeface="Calibri"/>
                <a:cs typeface="Calibri"/>
              </a:rPr>
              <a:t>Changes during the year to staff dashboard access</a:t>
            </a:r>
          </a:p>
          <a:p>
            <a:pPr marL="742950" lvl="1" indent="-285750">
              <a:buFont typeface="Cambria" panose="02040503050406030204" pitchFamily="18" charset="0"/>
              <a:buChar char="▸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Will be maintained by each school (office manager or designee)</a:t>
            </a:r>
          </a:p>
          <a:p>
            <a:pPr marL="742950" lvl="1" indent="-285750">
              <a:buFont typeface="Cambria" panose="02040503050406030204" pitchFamily="18" charset="0"/>
              <a:buChar char="▸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Please notify Dave Peters if your office manager would appreciate a training or refresher</a:t>
            </a:r>
          </a:p>
        </p:txBody>
      </p:sp>
    </p:spTree>
    <p:extLst>
      <p:ext uri="{BB962C8B-B14F-4D97-AF65-F5344CB8AC3E}">
        <p14:creationId xmlns:p14="http://schemas.microsoft.com/office/powerpoint/2010/main" val="394599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histling">
            <a:hlinkClick r:id="" action="ppaction://media"/>
            <a:extLst>
              <a:ext uri="{FF2B5EF4-FFF2-40B4-BE49-F238E27FC236}">
                <a16:creationId xmlns:a16="http://schemas.microsoft.com/office/drawing/2014/main" id="{81D6121C-0A1F-547F-9385-D74EF1734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7451" y="1542498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SEL Standards | National &amp; State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blue and white circle with white text&#10;&#10;Description automatically generated">
            <a:extLst>
              <a:ext uri="{FF2B5EF4-FFF2-40B4-BE49-F238E27FC236}">
                <a16:creationId xmlns:a16="http://schemas.microsoft.com/office/drawing/2014/main" id="{3B32FDD9-701C-3B7F-713A-B9FD1E114A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68" r="18827" b="23564"/>
          <a:stretch/>
        </p:blipFill>
        <p:spPr>
          <a:xfrm>
            <a:off x="3320314" y="1076514"/>
            <a:ext cx="1491474" cy="1389168"/>
          </a:xfrm>
          <a:prstGeom prst="rect">
            <a:avLst/>
          </a:prstGeom>
        </p:spPr>
      </p:pic>
      <p:pic>
        <p:nvPicPr>
          <p:cNvPr id="5" name="Picture 2" descr="Casel wheel with rings labeled by Casels core values">
            <a:extLst>
              <a:ext uri="{FF2B5EF4-FFF2-40B4-BE49-F238E27FC236}">
                <a16:creationId xmlns:a16="http://schemas.microsoft.com/office/drawing/2014/main" id="{691CAFA4-8DB9-4C8E-CE32-ACB212CE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1097826"/>
            <a:ext cx="3224703" cy="32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40940-BC30-2FAD-A850-0FA632775D9C}"/>
              </a:ext>
            </a:extLst>
          </p:cNvPr>
          <p:cNvSpPr txBox="1"/>
          <p:nvPr/>
        </p:nvSpPr>
        <p:spPr>
          <a:xfrm>
            <a:off x="4862796" y="1334532"/>
            <a:ext cx="393179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F79646"/>
                </a:solidFill>
                <a:latin typeface="Myriad Pro"/>
                <a:hlinkClick r:id="rId8"/>
              </a:rPr>
              <a:t>Indicators of Schoolwide SEL</a:t>
            </a:r>
            <a:endParaRPr lang="en-US" sz="2000" b="1">
              <a:solidFill>
                <a:srgbClr val="F79646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800" b="1">
              <a:solidFill>
                <a:srgbClr val="F79646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yriad Pro"/>
                <a:hlinkClick r:id="rId9"/>
              </a:rPr>
              <a:t>SEL in the Classroom</a:t>
            </a:r>
            <a:br>
              <a: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yriad Pro"/>
                <a:hlinkClick r:id="rId9"/>
              </a:rPr>
            </a:br>
            <a:r>
              <a: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yriad Pro"/>
                <a:hlinkClick r:id="rId9"/>
              </a:rPr>
              <a:t>Self-Assessment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9" name="Picture 6" descr="OSPI Partnerships | Washington State Department of Agriculture">
            <a:extLst>
              <a:ext uri="{FF2B5EF4-FFF2-40B4-BE49-F238E27FC236}">
                <a16:creationId xmlns:a16="http://schemas.microsoft.com/office/drawing/2014/main" id="{6B76601A-0FA4-612F-4D3E-6A609A87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33" y="2998312"/>
            <a:ext cx="1264233" cy="12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A3416B-1B58-9F7C-E1E3-7202C7543DF7}"/>
              </a:ext>
            </a:extLst>
          </p:cNvPr>
          <p:cNvSpPr txBox="1"/>
          <p:nvPr/>
        </p:nvSpPr>
        <p:spPr>
          <a:xfrm>
            <a:off x="4862796" y="3061041"/>
            <a:ext cx="393179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F79646"/>
                </a:solidFill>
                <a:latin typeface="Myriad Pro"/>
                <a:hlinkClick r:id="rId11"/>
              </a:rPr>
              <a:t>WA SEL Standards, Benchmarks &amp; Indicators</a:t>
            </a:r>
            <a:endParaRPr lang="en-US" sz="2000" b="1">
              <a:solidFill>
                <a:srgbClr val="F79646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800" b="1">
              <a:solidFill>
                <a:srgbClr val="F79646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yriad Pro"/>
                <a:hlinkClick r:id="rId12"/>
              </a:rPr>
              <a:t>One-Pager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312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3DE0F6-9374-9D14-E044-B3B0BEAE35A9}"/>
              </a:ext>
            </a:extLst>
          </p:cNvPr>
          <p:cNvSpPr/>
          <p:nvPr/>
        </p:nvSpPr>
        <p:spPr>
          <a:xfrm>
            <a:off x="584913" y="2966224"/>
            <a:ext cx="7577780" cy="721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RULER Roll-Out Phases | Brief Recap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BA4DE2-9602-CDA5-EEC1-D317CC540AF5}"/>
              </a:ext>
            </a:extLst>
          </p:cNvPr>
          <p:cNvSpPr txBox="1">
            <a:spLocks/>
          </p:cNvSpPr>
          <p:nvPr/>
        </p:nvSpPr>
        <p:spPr>
          <a:xfrm>
            <a:off x="584913" y="881488"/>
            <a:ext cx="7974174" cy="37871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/>
              <a:t>Readiness &amp; Planning Phase | Winter 2021 (secondary), Spring 2022 (elementary)</a:t>
            </a:r>
            <a:endParaRPr lang="en-US"/>
          </a:p>
          <a:p>
            <a:r>
              <a:rPr lang="en-US"/>
              <a:t>During this phase, district and school leaders will be learning about the benefits of emotional intelligence and the time and resources RULER requires. </a:t>
            </a:r>
            <a:br>
              <a:rPr lang="en-US"/>
            </a:br>
            <a:r>
              <a:rPr lang="en-US"/>
              <a:t>A structured a plan for allocating resources helps meet these needs over time.</a:t>
            </a:r>
          </a:p>
          <a:p>
            <a:pPr marL="0" indent="0">
              <a:buFont typeface="Arial"/>
              <a:buNone/>
            </a:pPr>
            <a:r>
              <a:rPr lang="en-US" b="1"/>
              <a:t>Staff Personal &amp; Professional Learning | 2022-2023</a:t>
            </a:r>
          </a:p>
          <a:p>
            <a:r>
              <a:rPr lang="en-US"/>
              <a:t>School faculty and staff are introduced to RULER principles and tools. They have the opportunity to practice with skill-building activities in preparation for use with students. This way, the adults in the school are practicing the tools and skills before teaching them to students.</a:t>
            </a:r>
          </a:p>
          <a:p>
            <a:pPr marL="0" indent="0">
              <a:buFont typeface="Arial"/>
              <a:buNone/>
            </a:pPr>
            <a:r>
              <a:rPr lang="en-US" b="1"/>
              <a:t>Classroom Implementation &amp; Family Engagement | 2023-2024</a:t>
            </a:r>
          </a:p>
          <a:p>
            <a:r>
              <a:rPr lang="en-US"/>
              <a:t>Students and their families are formally introduced to RULER principles and tools, including skill-building activities for school and home.</a:t>
            </a:r>
          </a:p>
          <a:p>
            <a:pPr marL="0" indent="0">
              <a:buFont typeface="Arial"/>
              <a:buNone/>
            </a:pPr>
            <a:r>
              <a:rPr lang="en-US" b="1"/>
              <a:t>Sustainability &amp; Innovation | 2024 </a:t>
            </a:r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en-US" b="1"/>
              <a:t> beyond</a:t>
            </a:r>
          </a:p>
          <a:p>
            <a:r>
              <a:rPr lang="en-US"/>
              <a:t>RULER principles and tools are embedded into school and district policies and practices, including mission statements, curricula, staff/faculty professional development, and behavioral support plans.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Note to High Schools | SEL Vertical Alignment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68BEF0E9-47AB-D2F5-998F-73CDCD80E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8" y="1477586"/>
            <a:ext cx="2234520" cy="128112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AB1A0D-96C3-7D16-BCFD-931B5355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28944"/>
              </p:ext>
            </p:extLst>
          </p:nvPr>
        </p:nvGraphicFramePr>
        <p:xfrm>
          <a:off x="2601074" y="884662"/>
          <a:ext cx="2921000" cy="2466975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71303476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2188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1:</a:t>
                      </a:r>
                      <a:b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Growth Mindset &amp; Goal Setting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520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2:</a:t>
                      </a:r>
                      <a:b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Emotion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877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3:</a:t>
                      </a:r>
                      <a:b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Empathy &amp; Kindness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0467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4:</a:t>
                      </a:r>
                      <a:br>
                        <a:rPr lang="en-US" sz="1600" b="0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Problem Solving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398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B79BF6-1B7E-94E9-DB50-9EB98A689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82373"/>
              </p:ext>
            </p:extLst>
          </p:nvPr>
        </p:nvGraphicFramePr>
        <p:xfrm>
          <a:off x="5678514" y="884662"/>
          <a:ext cx="3314700" cy="2466975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:a16="http://schemas.microsoft.com/office/drawing/2014/main" val="31819558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Middle School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992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1:</a:t>
                      </a:r>
                      <a:b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Mindset &amp; Goals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4476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2:</a:t>
                      </a:r>
                      <a:br>
                        <a:rPr lang="en-US" sz="1600" b="0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Recognizing Bullying &amp; Harassment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6011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3:</a:t>
                      </a:r>
                      <a:b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Thoughts, Emotions &amp; Decisions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0644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Unit 4:</a:t>
                      </a:r>
                      <a:br>
                        <a:rPr lang="en-US" sz="1600" b="0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1447B"/>
                          </a:solidFill>
                          <a:effectLst/>
                          <a:latin typeface="Calibri" panose="020F0502020204030204" pitchFamily="34" charset="0"/>
                        </a:rPr>
                        <a:t>Managing Relations &amp; Social Conflict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605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19842A-C336-BDA0-E82E-6193DBBF9FAB}"/>
              </a:ext>
            </a:extLst>
          </p:cNvPr>
          <p:cNvSpPr txBox="1"/>
          <p:nvPr/>
        </p:nvSpPr>
        <p:spPr>
          <a:xfrm>
            <a:off x="626129" y="3628174"/>
            <a:ext cx="771867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E57200"/>
                </a:solidFill>
                <a:cs typeface="Calibri"/>
              </a:rPr>
              <a:t>NOTE:</a:t>
            </a:r>
            <a:r>
              <a:rPr lang="en-US" dirty="0">
                <a:solidFill>
                  <a:schemeClr val="tx2"/>
                </a:solidFill>
                <a:cs typeface="Calibri"/>
              </a:rPr>
              <a:t> EPS students have been entering high school with SEL instruction through the Second Step curriculum.  Pre-pandemic, this was taught by counselors.  Since 2021-22, the instruction to students has transitioned to teachers.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14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C6DEF9-3AF8-E8A2-76FF-AC99B06E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30" y="2030400"/>
            <a:ext cx="5097114" cy="258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71803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Elementary | RULER &amp; 2</a:t>
            </a:r>
            <a:r>
              <a:rPr lang="en-US" sz="1600" b="1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Step Pacing Guide Suggestions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79010-24AC-A0E8-BEF9-8D51D14C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1" y="826907"/>
            <a:ext cx="4964847" cy="266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B80E19-4054-63F2-FE64-C824B8B0459C}"/>
              </a:ext>
            </a:extLst>
          </p:cNvPr>
          <p:cNvSpPr txBox="1"/>
          <p:nvPr/>
        </p:nvSpPr>
        <p:spPr>
          <a:xfrm>
            <a:off x="5341973" y="748943"/>
            <a:ext cx="363627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E57200"/>
                </a:solidFill>
                <a:cs typeface="Calibri"/>
              </a:rPr>
              <a:t>2 VERSIONS:</a:t>
            </a:r>
            <a:r>
              <a:rPr lang="en-US" dirty="0">
                <a:solidFill>
                  <a:schemeClr val="tx2"/>
                </a:solidFill>
                <a:cs typeface="Calibri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CPU/BPU counselor lessons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replace weekly instruction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concurrent w/ weekly instruction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DFE07-35E5-344E-FA9D-B88F310D5BE1}"/>
              </a:ext>
            </a:extLst>
          </p:cNvPr>
          <p:cNvCxnSpPr/>
          <p:nvPr/>
        </p:nvCxnSpPr>
        <p:spPr>
          <a:xfrm flipH="1">
            <a:off x="4521600" y="1468098"/>
            <a:ext cx="75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2A6D76-9118-E392-22C8-E29A409DD719}"/>
              </a:ext>
            </a:extLst>
          </p:cNvPr>
          <p:cNvCxnSpPr>
            <a:cxnSpLocks/>
          </p:cNvCxnSpPr>
          <p:nvPr/>
        </p:nvCxnSpPr>
        <p:spPr>
          <a:xfrm>
            <a:off x="5987561" y="1871864"/>
            <a:ext cx="0" cy="6374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ADECCF2-296C-37CA-146B-3092BBE71932}"/>
              </a:ext>
            </a:extLst>
          </p:cNvPr>
          <p:cNvSpPr/>
          <p:nvPr/>
        </p:nvSpPr>
        <p:spPr>
          <a:xfrm>
            <a:off x="290944" y="3783980"/>
            <a:ext cx="3314617" cy="780586"/>
          </a:xfrm>
          <a:prstGeom prst="round2DiagRect">
            <a:avLst/>
          </a:prstGeom>
          <a:solidFill>
            <a:srgbClr val="BCC7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A4E7F"/>
                </a:solidFill>
              </a:rPr>
              <a:t>LINK</a:t>
            </a:r>
            <a:endParaRPr lang="en-US" sz="1200" b="1" dirty="0">
              <a:solidFill>
                <a:srgbClr val="0A4E7F"/>
              </a:solidFill>
            </a:endParaRPr>
          </a:p>
          <a:p>
            <a:pPr algn="ctr"/>
            <a:r>
              <a:rPr lang="en-US" sz="1200" b="1" dirty="0">
                <a:solidFill>
                  <a:srgbClr val="0A4E7F"/>
                </a:solidFill>
                <a:hlinkClick r:id="rId5"/>
              </a:rPr>
              <a:t>https://docushare.everett.k12.wa.us/docushare/dsweb/Get/Document-129259/ES%20-%20Integrated%20SEL%20Curriculum%20Map%202023-24.pdf</a:t>
            </a:r>
            <a:endParaRPr lang="en-US" sz="1200" b="1" dirty="0">
              <a:solidFill>
                <a:srgbClr val="0A4E7F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34774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Middle School | RULER &amp; 2</a:t>
            </a:r>
            <a:r>
              <a:rPr lang="en-US" sz="1600" b="1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Step Pacing Guide Suggestions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ADECCF2-296C-37CA-146B-3092BBE71932}"/>
              </a:ext>
            </a:extLst>
          </p:cNvPr>
          <p:cNvSpPr/>
          <p:nvPr/>
        </p:nvSpPr>
        <p:spPr>
          <a:xfrm>
            <a:off x="1630188" y="4221239"/>
            <a:ext cx="5883621" cy="431181"/>
          </a:xfrm>
          <a:prstGeom prst="round2DiagRect">
            <a:avLst/>
          </a:prstGeom>
          <a:solidFill>
            <a:srgbClr val="BCC7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A4E7F"/>
                </a:solidFill>
              </a:rPr>
              <a:t>LINK</a:t>
            </a:r>
            <a:endParaRPr lang="en-US" sz="1200" b="1" dirty="0">
              <a:solidFill>
                <a:srgbClr val="0A4E7F"/>
              </a:solidFill>
            </a:endParaRPr>
          </a:p>
          <a:p>
            <a:pPr algn="ctr"/>
            <a:r>
              <a:rPr lang="en-US" sz="1200" b="1" dirty="0">
                <a:solidFill>
                  <a:srgbClr val="0A4E7F"/>
                </a:solidFill>
                <a:hlinkClick r:id="rId3"/>
              </a:rPr>
              <a:t>https://docushare.everett.k12.wa.us/docushare/dsweb/Get/Document-129258/MS%20-%20Integrated%20SEL%20Curriculum%20Map%202023-24.pdf</a:t>
            </a:r>
            <a:endParaRPr lang="en-US" sz="1200" b="1" dirty="0">
              <a:solidFill>
                <a:srgbClr val="0A4E7F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3AE8A-3F5E-15B1-F2A7-DE52503C0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512"/>
          <a:stretch/>
        </p:blipFill>
        <p:spPr>
          <a:xfrm>
            <a:off x="823331" y="748575"/>
            <a:ext cx="7497337" cy="315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1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34774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High School | RULER Pacing Guide Suggestions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ADECCF2-296C-37CA-146B-3092BBE71932}"/>
              </a:ext>
            </a:extLst>
          </p:cNvPr>
          <p:cNvSpPr/>
          <p:nvPr/>
        </p:nvSpPr>
        <p:spPr>
          <a:xfrm>
            <a:off x="1630187" y="4212994"/>
            <a:ext cx="5883622" cy="431181"/>
          </a:xfrm>
          <a:prstGeom prst="round2DiagRect">
            <a:avLst/>
          </a:prstGeom>
          <a:solidFill>
            <a:srgbClr val="BCC7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A4E7F"/>
                </a:solidFill>
              </a:rPr>
              <a:t>LINK</a:t>
            </a:r>
            <a:endParaRPr lang="en-US" sz="1200" b="1" dirty="0">
              <a:solidFill>
                <a:srgbClr val="0A4E7F"/>
              </a:solidFill>
            </a:endParaRPr>
          </a:p>
          <a:p>
            <a:pPr algn="ctr"/>
            <a:r>
              <a:rPr lang="en-US" sz="1200" b="1" dirty="0">
                <a:solidFill>
                  <a:srgbClr val="0A4E7F"/>
                </a:solidFill>
                <a:hlinkClick r:id="rId3"/>
              </a:rPr>
              <a:t>https://docushare.everett.k12.wa.us/docushare/dsweb/Get/Document-129260/HS%20-%20Integrated%20SEL%20Curriculum%20Map%202023-24.pdf</a:t>
            </a:r>
            <a:endParaRPr lang="en-US" sz="1200" b="1" dirty="0">
              <a:solidFill>
                <a:srgbClr val="0A4E7F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4585D-D822-0F48-361D-3E2CA2F4A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33" y="751339"/>
            <a:ext cx="5731729" cy="314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2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659476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ES | 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SEL 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Staff Check-In’s &amp; Training During the Year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9BF45-EB2A-7B33-E97A-2110AB4ED10F}"/>
              </a:ext>
            </a:extLst>
          </p:cNvPr>
          <p:cNvSpPr txBox="1"/>
          <p:nvPr/>
        </p:nvSpPr>
        <p:spPr>
          <a:xfrm>
            <a:off x="361062" y="947867"/>
            <a:ext cx="811707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E57200"/>
                </a:solidFill>
                <a:cs typeface="Calibri"/>
              </a:rPr>
              <a:t>HB 1539 – Erin’s Law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>
              <a:defRPr/>
            </a:pPr>
            <a:r>
              <a:rPr lang="en-US" i="1" dirty="0">
                <a:solidFill>
                  <a:schemeClr val="tx2"/>
                </a:solidFill>
                <a:ea typeface="Calibri"/>
                <a:cs typeface="Calibri"/>
              </a:rPr>
              <a:t>When districts teach a specific child sexual abuse unit, they must also: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Provide timely annual teacher training around responding to students who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Provide parent notification 30 days prior to beginning lesson(s), and an opportunity to opt out of the lessons by written request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D1C06-06B9-7724-1FA5-2FA9925D3D2A}"/>
              </a:ext>
            </a:extLst>
          </p:cNvPr>
          <p:cNvSpPr txBox="1"/>
          <p:nvPr/>
        </p:nvSpPr>
        <p:spPr>
          <a:xfrm>
            <a:off x="361062" y="2709073"/>
            <a:ext cx="326680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E57200"/>
                </a:solidFill>
                <a:cs typeface="Calibri"/>
                <a:hlinkClick r:id="rId3"/>
              </a:rPr>
              <a:t>3204P</a:t>
            </a:r>
            <a:r>
              <a:rPr lang="en-US" dirty="0">
                <a:solidFill>
                  <a:srgbClr val="E57200"/>
                </a:solidFill>
                <a:cs typeface="Calibri"/>
              </a:rPr>
              <a:t> – EPS HIB Procedure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>
              <a:defRPr/>
            </a:pPr>
            <a:r>
              <a:rPr lang="en-US" i="1" dirty="0">
                <a:solidFill>
                  <a:schemeClr val="tx2"/>
                </a:solidFill>
                <a:ea typeface="Calibri"/>
                <a:cs typeface="Calibri"/>
              </a:rPr>
              <a:t>Requirements from Section 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Dissemination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Prevention 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0DBD9-6674-4388-DDD1-D58D075221F7}"/>
              </a:ext>
            </a:extLst>
          </p:cNvPr>
          <p:cNvSpPr txBox="1"/>
          <p:nvPr/>
        </p:nvSpPr>
        <p:spPr>
          <a:xfrm>
            <a:off x="3882648" y="2709073"/>
            <a:ext cx="4778132" cy="1754326"/>
          </a:xfrm>
          <a:prstGeom prst="rect">
            <a:avLst/>
          </a:prstGeom>
          <a:solidFill>
            <a:srgbClr val="BCC7D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9531E"/>
                </a:solidFill>
                <a:cs typeface="Calibri"/>
              </a:rPr>
              <a:t>DATES: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cs typeface="Calibri"/>
              </a:rPr>
              <a:t>LID (Aug. 30-31)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cs typeface="Calibri"/>
              </a:rPr>
              <a:t>3-5 | Mid-October in preparation for BPU                		&amp; HIB reporting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cs typeface="Calibri"/>
              </a:rPr>
              <a:t>K-2 | Early January in preparation for CPU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cs typeface="Calibri"/>
              </a:rPr>
              <a:t>Mid &amp; End of year all-staff RULER/SEL check-in 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9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52" y="195076"/>
            <a:ext cx="5009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Land Acknowledgment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02300-49A1-4E4F-4E80-5FB8685F2157}"/>
              </a:ext>
            </a:extLst>
          </p:cNvPr>
          <p:cNvSpPr/>
          <p:nvPr/>
        </p:nvSpPr>
        <p:spPr>
          <a:xfrm>
            <a:off x="290944" y="218604"/>
            <a:ext cx="771867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MS &amp; HS | 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SEL/RULER 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Staff Check-In’s &amp; Training During the Year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548BA-6870-807C-84DB-A5AC3A395BE6}"/>
              </a:ext>
            </a:extLst>
          </p:cNvPr>
          <p:cNvSpPr txBox="1"/>
          <p:nvPr/>
        </p:nvSpPr>
        <p:spPr>
          <a:xfrm>
            <a:off x="1704441" y="2009760"/>
            <a:ext cx="5618191" cy="1569660"/>
          </a:xfrm>
          <a:prstGeom prst="rect">
            <a:avLst/>
          </a:prstGeom>
          <a:solidFill>
            <a:srgbClr val="BCC7D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D9531E"/>
                </a:solidFill>
                <a:cs typeface="Calibri"/>
              </a:rPr>
              <a:t>DATES: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LID (Aug. 30-31)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Mid-year (semester transition)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End-of-year (next steps &amp; celebrations) </a:t>
            </a:r>
            <a:endParaRPr lang="en-US" sz="24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6078D-7A99-FD25-7E94-9526E12279CF}"/>
              </a:ext>
            </a:extLst>
          </p:cNvPr>
          <p:cNvSpPr txBox="1"/>
          <p:nvPr/>
        </p:nvSpPr>
        <p:spPr>
          <a:xfrm>
            <a:off x="0" y="1206514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E57200"/>
                </a:solidFill>
                <a:cs typeface="Calibri"/>
              </a:rPr>
              <a:t>MS NOTE:</a:t>
            </a:r>
            <a:r>
              <a:rPr lang="en-US" sz="2000" dirty="0">
                <a:solidFill>
                  <a:schemeClr val="tx2"/>
                </a:solidFill>
                <a:cs typeface="Calibri"/>
              </a:rPr>
              <a:t> Alert all staff in preparation for the Bullying Unit prior to November 27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0608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</TotalTime>
  <Words>811</Words>
  <Application>Microsoft Office PowerPoint</Application>
  <PresentationFormat>On-screen Show (16:9)</PresentationFormat>
  <Paragraphs>115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Myriad Pro</vt:lpstr>
      <vt:lpstr>Segoe UI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Peters, David S.</cp:lastModifiedBy>
  <cp:revision>2</cp:revision>
  <cp:lastPrinted>2023-01-27T17:45:08Z</cp:lastPrinted>
  <dcterms:created xsi:type="dcterms:W3CDTF">2016-08-25T16:48:33Z</dcterms:created>
  <dcterms:modified xsi:type="dcterms:W3CDTF">2023-08-11T18:53:32Z</dcterms:modified>
</cp:coreProperties>
</file>